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89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0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84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8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76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39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80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78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03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76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6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27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52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54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43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48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85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25F9DA-D0B3-4712-9850-B084EDCB0E23}" type="datetimeFigureOut">
              <a:rPr lang="ar-IQ" smtClean="0"/>
              <a:t>27/05/1437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5D0EB0-4FD7-4993-9C64-2FF024E08A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77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9912" y="1155700"/>
            <a:ext cx="8689976" cy="2209800"/>
          </a:xfrm>
        </p:spPr>
        <p:txBody>
          <a:bodyPr/>
          <a:lstStyle/>
          <a:p>
            <a:r>
              <a:rPr lang="ar-IQ" dirty="0" smtClean="0"/>
              <a:t>الإصابات الشائعة في الملاعب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/>
              <a:t>إصابات الطرف العلوي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42078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9200"/>
          </a:xfrm>
        </p:spPr>
        <p:txBody>
          <a:bodyPr/>
          <a:lstStyle/>
          <a:p>
            <a:r>
              <a:rPr lang="ar-IQ" dirty="0" smtClean="0"/>
              <a:t>خلع مفصل المرفق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13775" y="1706138"/>
            <a:ext cx="10363826" cy="4995746"/>
          </a:xfrm>
        </p:spPr>
        <p:txBody>
          <a:bodyPr>
            <a:noAutofit/>
          </a:bodyPr>
          <a:lstStyle/>
          <a:p>
            <a:r>
              <a:rPr lang="ar-IQ" sz="1800" dirty="0" smtClean="0"/>
              <a:t>الأسباب: السقوط والذراع ممدودة وبعيدة عن الجسم</a:t>
            </a:r>
          </a:p>
          <a:p>
            <a:r>
              <a:rPr lang="ar-IQ" sz="1800" dirty="0" smtClean="0"/>
              <a:t>دوران الساعد والمرفق في حالة الثني</a:t>
            </a:r>
          </a:p>
          <a:p>
            <a:r>
              <a:rPr lang="ar-IQ" sz="1800" dirty="0" smtClean="0"/>
              <a:t>سحب الذراع</a:t>
            </a:r>
          </a:p>
          <a:p>
            <a:r>
              <a:rPr lang="ar-IQ" sz="1800" dirty="0" smtClean="0"/>
              <a:t>الاعراض والعلامات</a:t>
            </a:r>
          </a:p>
          <a:p>
            <a:r>
              <a:rPr lang="ar-IQ" sz="1800" dirty="0" smtClean="0"/>
              <a:t>الم وتورم وتشوه نتيجة تمزق الاربطة والعضلات المحيطة</a:t>
            </a:r>
          </a:p>
          <a:p>
            <a:r>
              <a:rPr lang="ar-IQ" sz="1800" dirty="0" smtClean="0"/>
              <a:t>بروز العظم للخلف</a:t>
            </a:r>
          </a:p>
          <a:p>
            <a:r>
              <a:rPr lang="ar-IQ" sz="1800" dirty="0" smtClean="0"/>
              <a:t>العلاج:</a:t>
            </a:r>
            <a:r>
              <a:rPr lang="en-US" sz="1800" dirty="0" smtClean="0"/>
              <a:t>RICE </a:t>
            </a:r>
            <a:r>
              <a:rPr lang="ar-IQ" sz="1800" dirty="0" smtClean="0"/>
              <a:t> </a:t>
            </a:r>
          </a:p>
          <a:p>
            <a:r>
              <a:rPr lang="ar-IQ" sz="1800" dirty="0" smtClean="0"/>
              <a:t>النقل للمستشفى </a:t>
            </a:r>
          </a:p>
          <a:p>
            <a:r>
              <a:rPr lang="ar-IQ" sz="1800" dirty="0" smtClean="0"/>
              <a:t>ارجاع العظم مع التثبيت</a:t>
            </a:r>
          </a:p>
          <a:p>
            <a:r>
              <a:rPr lang="ar-IQ" sz="1800" dirty="0" smtClean="0"/>
              <a:t>العلاج الطبيعي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47" y="2105486"/>
            <a:ext cx="3022600" cy="226331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47" y="4597129"/>
            <a:ext cx="28956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86898"/>
          </a:xfrm>
        </p:spPr>
        <p:txBody>
          <a:bodyPr/>
          <a:lstStyle/>
          <a:p>
            <a:r>
              <a:rPr lang="ar-IQ" dirty="0" smtClean="0"/>
              <a:t>إصابة مفصل التنس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77900" y="1672683"/>
            <a:ext cx="10363826" cy="4315522"/>
          </a:xfrm>
        </p:spPr>
        <p:txBody>
          <a:bodyPr>
            <a:noAutofit/>
          </a:bodyPr>
          <a:lstStyle/>
          <a:p>
            <a:r>
              <a:rPr lang="ar-IQ" sz="1800" dirty="0" smtClean="0"/>
              <a:t>الأسباب: أداء الحركات المتكررة بالتناوب لعضلات الساعد كما في لعبة التنس عند أداء الضربة الامامية </a:t>
            </a:r>
          </a:p>
          <a:p>
            <a:r>
              <a:rPr lang="ar-IQ" sz="1800" dirty="0" smtClean="0"/>
              <a:t>بسط عضلات الساعد مصاحبة لحركات دورانية</a:t>
            </a:r>
          </a:p>
          <a:p>
            <a:r>
              <a:rPr lang="ar-IQ" sz="1800" dirty="0" smtClean="0"/>
              <a:t>يؤدي الى تمزق اتصال العضلات للقمة الوحشية للعضد</a:t>
            </a:r>
          </a:p>
          <a:p>
            <a:r>
              <a:rPr lang="ar-IQ" sz="1800" dirty="0" smtClean="0"/>
              <a:t>الاعراض والعلامات</a:t>
            </a:r>
          </a:p>
          <a:p>
            <a:r>
              <a:rPr lang="ar-IQ" sz="1800" dirty="0" smtClean="0"/>
              <a:t>الم وخصوصا عند الضغط على اعلى المرفق</a:t>
            </a:r>
          </a:p>
          <a:p>
            <a:r>
              <a:rPr lang="ar-IQ" sz="1800" dirty="0" smtClean="0"/>
              <a:t>يمتد الألم الى اسفل الذراع</a:t>
            </a:r>
          </a:p>
          <a:p>
            <a:r>
              <a:rPr lang="ar-IQ" sz="1800" dirty="0" smtClean="0"/>
              <a:t>تورم بسيط</a:t>
            </a:r>
          </a:p>
          <a:p>
            <a:r>
              <a:rPr lang="ar-IQ" sz="1800" dirty="0" smtClean="0"/>
              <a:t>العلاج </a:t>
            </a:r>
            <a:r>
              <a:rPr lang="en-US" sz="1800" dirty="0" smtClean="0"/>
              <a:t>RICE </a:t>
            </a:r>
            <a:endParaRPr lang="ar-IQ" sz="1800" dirty="0" smtClean="0"/>
          </a:p>
          <a:p>
            <a:r>
              <a:rPr lang="ar-IQ" sz="1800" dirty="0" smtClean="0"/>
              <a:t>استخدام الموجات فوق الصوتية</a:t>
            </a:r>
            <a:endParaRPr lang="ar-IQ" sz="1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967831"/>
            <a:ext cx="3505200" cy="2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إصابة مفصل الغولف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13100" y="2482056"/>
            <a:ext cx="4572000" cy="29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خلع مفصل الكتف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الخلع الامامي</a:t>
            </a:r>
          </a:p>
          <a:p>
            <a:pPr>
              <a:defRPr/>
            </a:pPr>
            <a:r>
              <a:rPr lang="ar-IQ" sz="2800" dirty="0"/>
              <a:t>سبب مباشر :- وهو الوقوع على الكتف نفسه أو الضرب على الكتف بحيث يكون اتجاه الضرب من الخلف للأمام .</a:t>
            </a:r>
            <a:endParaRPr lang="en-US" sz="2800" dirty="0"/>
          </a:p>
          <a:p>
            <a:pPr>
              <a:defRPr/>
            </a:pPr>
            <a:r>
              <a:rPr lang="ar-IQ" sz="2800" dirty="0"/>
              <a:t>سبب غير مباشر:- وهو الوقوع أو الشد على راحة اليد والذراع مفرودة وخلف الجسم.</a:t>
            </a:r>
          </a:p>
        </p:txBody>
      </p:sp>
    </p:spTree>
    <p:extLst>
      <p:ext uri="{BB962C8B-B14F-4D97-AF65-F5344CB8AC3E}">
        <p14:creationId xmlns:p14="http://schemas.microsoft.com/office/powerpoint/2010/main" val="25887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3774" y="414619"/>
            <a:ext cx="10364451" cy="953805"/>
          </a:xfrm>
        </p:spPr>
        <p:txBody>
          <a:bodyPr/>
          <a:lstStyle/>
          <a:p>
            <a:r>
              <a:rPr lang="ar-IQ" dirty="0" smtClean="0"/>
              <a:t>العلامات والاعراض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38200" y="1368424"/>
            <a:ext cx="10515600" cy="4778375"/>
          </a:xfrm>
        </p:spPr>
        <p:txBody>
          <a:bodyPr/>
          <a:lstStyle/>
          <a:p>
            <a:pPr>
              <a:defRPr/>
            </a:pPr>
            <a:r>
              <a:rPr lang="ar-IQ" sz="2200" dirty="0"/>
              <a:t>ألم شديد مكان الخلع نتيجة لتمزق الأربطة والأنسجة المحيطة بالمفصل .</a:t>
            </a:r>
            <a:endParaRPr lang="en-US" sz="2200" dirty="0"/>
          </a:p>
          <a:p>
            <a:pPr>
              <a:defRPr/>
            </a:pPr>
            <a:r>
              <a:rPr lang="ar-IQ" sz="2200" dirty="0" smtClean="0"/>
              <a:t>نزيف </a:t>
            </a:r>
            <a:r>
              <a:rPr lang="ar-IQ" sz="2200" dirty="0"/>
              <a:t>داخلي وانسكاب دموي وفي المحفظة الزلالية مما يؤدي إلى الورم .</a:t>
            </a:r>
            <a:endParaRPr lang="en-US" sz="2200" dirty="0"/>
          </a:p>
          <a:p>
            <a:pPr>
              <a:defRPr/>
            </a:pPr>
            <a:r>
              <a:rPr lang="ar-IQ" sz="2200" dirty="0" smtClean="0"/>
              <a:t>عدم </a:t>
            </a:r>
            <a:r>
              <a:rPr lang="ar-IQ" sz="2200" dirty="0"/>
              <a:t>قدرة المصاب على وضع كف يد الكتف المصابة على الكتف </a:t>
            </a:r>
            <a:r>
              <a:rPr lang="ar-IQ" sz="2200" dirty="0" smtClean="0"/>
              <a:t>الآخر وقد يؤدي ال الضغط على الضفيرة العضدية.</a:t>
            </a:r>
            <a:endParaRPr lang="en-US" sz="2200" dirty="0"/>
          </a:p>
          <a:p>
            <a:pPr>
              <a:defRPr/>
            </a:pPr>
            <a:r>
              <a:rPr lang="ar-IQ" sz="2200" dirty="0" smtClean="0"/>
              <a:t>تشوه </a:t>
            </a:r>
            <a:r>
              <a:rPr lang="ar-IQ" sz="2200" dirty="0"/>
              <a:t>المفصل ومظاهر هذا التشوه هو خروج رأس عظم العضد من مكانه الطبيعي في المفصل واستقراره أمام الصدر من الجهة </a:t>
            </a:r>
            <a:r>
              <a:rPr lang="ar-IQ" sz="2200" dirty="0" smtClean="0"/>
              <a:t>الوحشية اسفل النتوء </a:t>
            </a:r>
            <a:r>
              <a:rPr lang="ar-IQ" sz="2200" dirty="0" err="1" smtClean="0"/>
              <a:t>الغرابي</a:t>
            </a:r>
            <a:r>
              <a:rPr lang="ar-IQ" sz="2200" dirty="0" smtClean="0"/>
              <a:t> من عظم لوح الكتف.</a:t>
            </a:r>
            <a:endParaRPr lang="en-US" sz="2200" dirty="0"/>
          </a:p>
          <a:p>
            <a:pPr>
              <a:defRPr/>
            </a:pPr>
            <a:r>
              <a:rPr lang="ar-IQ" sz="2200" dirty="0" smtClean="0"/>
              <a:t> </a:t>
            </a:r>
            <a:r>
              <a:rPr lang="ar-IQ" sz="2200" dirty="0"/>
              <a:t>عدم القدرة على ضم الذراعين </a:t>
            </a:r>
            <a:r>
              <a:rPr lang="ar-IQ" sz="2200" dirty="0" smtClean="0"/>
              <a:t>للجسم</a:t>
            </a:r>
          </a:p>
          <a:p>
            <a:pPr>
              <a:defRPr/>
            </a:pPr>
            <a:r>
              <a:rPr lang="ar-IQ" sz="2200" dirty="0" smtClean="0"/>
              <a:t>اختفاء الانحناء الطبيعي للكتف</a:t>
            </a:r>
            <a:endParaRPr lang="ar-IQ" sz="2200" dirty="0"/>
          </a:p>
          <a:p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4152900"/>
            <a:ext cx="5118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46449" y="1981200"/>
            <a:ext cx="542135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3775" y="527632"/>
            <a:ext cx="10364451" cy="1596177"/>
          </a:xfrm>
        </p:spPr>
        <p:txBody>
          <a:bodyPr/>
          <a:lstStyle/>
          <a:p>
            <a:r>
              <a:rPr lang="ar-IQ" dirty="0" smtClean="0"/>
              <a:t>الخلع السفلي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14400" y="1932195"/>
            <a:ext cx="10363826" cy="3721474"/>
          </a:xfrm>
        </p:spPr>
        <p:txBody>
          <a:bodyPr>
            <a:normAutofit lnSpcReduction="10000"/>
          </a:bodyPr>
          <a:lstStyle/>
          <a:p>
            <a:r>
              <a:rPr lang="ar-IQ" sz="2400" dirty="0" smtClean="0"/>
              <a:t>يأتي بالدرجة الثانية من حيث الشيوع وهو قليل الحدوث </a:t>
            </a:r>
          </a:p>
          <a:p>
            <a:r>
              <a:rPr lang="ar-IQ" sz="2400" dirty="0" smtClean="0"/>
              <a:t>يؤدي الى مزيد من الألم والمضاعفات مما هو في الامامي</a:t>
            </a:r>
          </a:p>
          <a:p>
            <a:r>
              <a:rPr lang="ar-IQ" sz="2400" dirty="0" smtClean="0"/>
              <a:t>الأسباب :ابعاد الذراع بصورة اكبر من تحمل المفصل</a:t>
            </a:r>
          </a:p>
          <a:p>
            <a:r>
              <a:rPr lang="ar-IQ" sz="2400" dirty="0" smtClean="0"/>
              <a:t>الاعراض والعلامات: وجود رأس العظم تحت الحفرة الحقية للوح الكتف</a:t>
            </a:r>
          </a:p>
          <a:p>
            <a:r>
              <a:rPr lang="ar-IQ" sz="2400" dirty="0" smtClean="0"/>
              <a:t>تمزق المحفظة</a:t>
            </a:r>
          </a:p>
          <a:p>
            <a:r>
              <a:rPr lang="ar-IQ" sz="2400" dirty="0" smtClean="0"/>
              <a:t>انقطاع أوتار العضلات</a:t>
            </a:r>
          </a:p>
          <a:p>
            <a:r>
              <a:rPr lang="ar-IQ" sz="2400" dirty="0" smtClean="0"/>
              <a:t>نزف وتورم</a:t>
            </a:r>
          </a:p>
          <a:p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911600"/>
            <a:ext cx="3594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العلاج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الربط</a:t>
            </a:r>
          </a:p>
          <a:p>
            <a:r>
              <a:rPr lang="ar-IQ" dirty="0" smtClean="0"/>
              <a:t>التبريد</a:t>
            </a:r>
          </a:p>
          <a:p>
            <a:r>
              <a:rPr lang="ar-IQ" dirty="0" smtClean="0"/>
              <a:t>نقل للمستشفى</a:t>
            </a:r>
          </a:p>
          <a:p>
            <a:r>
              <a:rPr lang="ar-IQ" dirty="0" smtClean="0"/>
              <a:t>ارجاع العظم</a:t>
            </a:r>
          </a:p>
          <a:p>
            <a:r>
              <a:rPr lang="ar-IQ" dirty="0" smtClean="0"/>
              <a:t>التثبيت</a:t>
            </a:r>
          </a:p>
          <a:p>
            <a:r>
              <a:rPr lang="ar-IQ" dirty="0" smtClean="0"/>
              <a:t>العلاج الطبيعي 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1" y="2336800"/>
            <a:ext cx="2857500" cy="332739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2336800"/>
            <a:ext cx="2608262" cy="33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الخلع المتكرر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10363826" cy="3944809"/>
          </a:xfrm>
        </p:spPr>
        <p:txBody>
          <a:bodyPr>
            <a:normAutofit/>
          </a:bodyPr>
          <a:lstStyle/>
          <a:p>
            <a:r>
              <a:rPr lang="ar-IQ" sz="2400" dirty="0" smtClean="0"/>
              <a:t>نتيجة الإصابات السابقة وعدم الوصول الى مرحلة الشاء التام </a:t>
            </a:r>
          </a:p>
          <a:p>
            <a:r>
              <a:rPr lang="ar-IQ" sz="2400" dirty="0" smtClean="0"/>
              <a:t>ضعف العضلات المحيطة بالمفصل وعدم تنميتها وتقويتها</a:t>
            </a:r>
          </a:p>
          <a:p>
            <a:r>
              <a:rPr lang="ar-IQ" sz="2400" dirty="0"/>
              <a:t> </a:t>
            </a:r>
            <a:r>
              <a:rPr lang="ar-IQ" sz="2400" dirty="0" smtClean="0"/>
              <a:t>وتمطي اربطة المفصل نتيجة التكرار بالخلع</a:t>
            </a:r>
          </a:p>
          <a:p>
            <a:r>
              <a:rPr lang="ar-IQ" sz="2400" dirty="0" smtClean="0"/>
              <a:t>العلاج: يمكن في هذه الحالة نحتاج الى تداخل جراحي</a:t>
            </a:r>
          </a:p>
          <a:p>
            <a:r>
              <a:rPr lang="ar-IQ" sz="2400" dirty="0" smtClean="0"/>
              <a:t>تقوية المفصل بواسطة اربطة خاصة بالمفصل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3492501"/>
            <a:ext cx="275431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9349" y="161317"/>
            <a:ext cx="10364451" cy="1273783"/>
          </a:xfrm>
        </p:spPr>
        <p:txBody>
          <a:bodyPr/>
          <a:lstStyle/>
          <a:p>
            <a:r>
              <a:rPr lang="ar-IQ" dirty="0" smtClean="0"/>
              <a:t>كسر عظم الترقوة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38200" y="1435100"/>
            <a:ext cx="10515600" cy="5257799"/>
          </a:xfrm>
        </p:spPr>
        <p:txBody>
          <a:bodyPr>
            <a:normAutofit/>
          </a:bodyPr>
          <a:lstStyle/>
          <a:p>
            <a:r>
              <a:rPr lang="ar-IQ" sz="2200" dirty="0" smtClean="0"/>
              <a:t>يحدث الكسر غالبا في منتصف العظم</a:t>
            </a:r>
          </a:p>
          <a:p>
            <a:r>
              <a:rPr lang="ar-IQ" sz="2200" dirty="0" smtClean="0"/>
              <a:t>نتيجة شدة خارجية بالضرب المباشر</a:t>
            </a:r>
          </a:p>
          <a:p>
            <a:r>
              <a:rPr lang="ar-IQ" sz="2200" dirty="0" smtClean="0"/>
              <a:t>السقوط والذراعين ممدودة للأمام</a:t>
            </a:r>
          </a:p>
          <a:p>
            <a:r>
              <a:rPr lang="ar-IQ" sz="2200" dirty="0" smtClean="0"/>
              <a:t>الاعراض والعلامات: انخفاض مكان الإصابة</a:t>
            </a:r>
          </a:p>
          <a:p>
            <a:r>
              <a:rPr lang="ar-IQ" sz="2200" dirty="0" smtClean="0"/>
              <a:t>حصول تشوه وانتفاخ</a:t>
            </a:r>
          </a:p>
          <a:p>
            <a:r>
              <a:rPr lang="ar-IQ" sz="2200" dirty="0" smtClean="0"/>
              <a:t>ميلان الرأس الى جهة الكسر</a:t>
            </a:r>
          </a:p>
          <a:p>
            <a:r>
              <a:rPr lang="ar-IQ" sz="2200" dirty="0" smtClean="0"/>
              <a:t>العلاج:</a:t>
            </a:r>
            <a:r>
              <a:rPr lang="en-US" sz="2200" dirty="0" smtClean="0"/>
              <a:t>RICE </a:t>
            </a:r>
            <a:r>
              <a:rPr lang="ar-IQ" sz="2200" dirty="0" smtClean="0"/>
              <a:t> </a:t>
            </a:r>
          </a:p>
          <a:p>
            <a:r>
              <a:rPr lang="ar-IQ" sz="2200" dirty="0" smtClean="0"/>
              <a:t>النقل للمستشفى </a:t>
            </a:r>
          </a:p>
          <a:p>
            <a:r>
              <a:rPr lang="ar-IQ" sz="2200" dirty="0" smtClean="0"/>
              <a:t>الربط عل شكل رقم 8 وتثبيت الكتف</a:t>
            </a:r>
            <a:endParaRPr lang="ar-IQ" sz="2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5100"/>
            <a:ext cx="3568700" cy="27273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297362"/>
            <a:ext cx="3568700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78459" y="1416206"/>
            <a:ext cx="5865541" cy="42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123</TotalTime>
  <Words>375</Words>
  <Application>Microsoft Office PowerPoint</Application>
  <PresentationFormat>ملء الشاشة</PresentationFormat>
  <Paragraphs>66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قطرة</vt:lpstr>
      <vt:lpstr>الإصابات الشائعة في الملاعب</vt:lpstr>
      <vt:lpstr>خلع مفصل الكتف</vt:lpstr>
      <vt:lpstr>العلامات والاعراض</vt:lpstr>
      <vt:lpstr>عرض تقديمي في PowerPoint</vt:lpstr>
      <vt:lpstr>الخلع السفلي</vt:lpstr>
      <vt:lpstr>العلاج</vt:lpstr>
      <vt:lpstr>الخلع المتكرر</vt:lpstr>
      <vt:lpstr>كسر عظم الترقوة</vt:lpstr>
      <vt:lpstr>عرض تقديمي في PowerPoint</vt:lpstr>
      <vt:lpstr>خلع مفصل المرفق</vt:lpstr>
      <vt:lpstr>إصابة مفصل التنس</vt:lpstr>
      <vt:lpstr>إصابة مفصل الغولف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الإصابات الشائعة في الملاعب</dc:title>
  <dc:creator>DR.Ahmed Saker 2o1O</dc:creator>
  <cp:lastModifiedBy>DR.Ahmed Saker 2o1O</cp:lastModifiedBy>
  <cp:revision>11</cp:revision>
  <dcterms:created xsi:type="dcterms:W3CDTF">2016-03-05T20:28:44Z</dcterms:created>
  <dcterms:modified xsi:type="dcterms:W3CDTF">2016-03-06T10:14:51Z</dcterms:modified>
</cp:coreProperties>
</file>